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  <p:sldMasterId id="2147483660" r:id="rId6"/>
    <p:sldMasterId id="214748367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jm5VFEd470r82jJm6KJaXp/LOy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CB94410-F768-43DF-9293-95FF6D0FFD09}">
  <a:tblStyle styleId="{CCB94410-F768-43DF-9293-95FF6D0FFD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32" Type="http://customschemas.google.com/relationships/presentationmetadata" Target="meta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e8c4c3c1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e8c4c3c1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e76a79e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5e76a79e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8c4c3c1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5e8c4c3c1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e8c4c3c12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5e8c4c3c1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e8c4c3c12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5e8c4c3c1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e8c4c3c12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5e8c4c3c12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e76a79e9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5e76a79e9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e8c4c3c12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5e8c4c3c12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e7a094b86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5e7a094b86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f50f251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5f50f251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e7a094b86_2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5e7a094b86_2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f64c94e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f64c94e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e7a094b86_2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5e7a094b86_2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e7a094b86_2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5e7a094b86_2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f50f2516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5f50f2516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e8c4c3c12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5e8c4c3c12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e8c4c3c1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e8c4c3c1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7a094b86_2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5e7a094b86_2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7a094b8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5e7a094b8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e8c4c3c1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5e8c4c3c1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e76a79e9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5e76a79e9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e76a79e9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5e76a79e9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3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3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0" name="Google Shape;70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4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3" name="Google Shape;73;p4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40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40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e8c4c3c12_0_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g5e8c4c3c12_0_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g5e8c4c3c12_0_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c4c3c12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g5e8c4c3c12_0_77"/>
          <p:cNvSpPr/>
          <p:nvPr/>
        </p:nvSpPr>
        <p:spPr>
          <a:xfrm rot="5400000">
            <a:off x="3912475" y="2234313"/>
            <a:ext cx="73500" cy="678900"/>
          </a:xfrm>
          <a:prstGeom prst="rect">
            <a:avLst/>
          </a:prstGeom>
          <a:solidFill>
            <a:srgbClr val="42B5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g5e8c4c3c12_0_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9750" y="2753750"/>
            <a:ext cx="1651449" cy="3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5e8c4c3c12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225" y="1604500"/>
            <a:ext cx="2757776" cy="35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5e8c4c3c12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693694">
            <a:off x="-65299" y="-128324"/>
            <a:ext cx="3599750" cy="41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5e8c4c3c12_0_77"/>
          <p:cNvSpPr txBox="1"/>
          <p:nvPr>
            <p:ph type="title"/>
          </p:nvPr>
        </p:nvSpPr>
        <p:spPr>
          <a:xfrm>
            <a:off x="3492900" y="1665950"/>
            <a:ext cx="5376600" cy="87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e8c4c3c12_0_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98" name="Google Shape;98;g5e8c4c3c12_0_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03000" y="2953900"/>
            <a:ext cx="1841000" cy="21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5e8c4c3c12_0_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953900"/>
            <a:ext cx="1841007" cy="21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5e8c4c3c12_0_84"/>
          <p:cNvSpPr txBox="1"/>
          <p:nvPr>
            <p:ph idx="1" type="body"/>
          </p:nvPr>
        </p:nvSpPr>
        <p:spPr>
          <a:xfrm>
            <a:off x="311700" y="1254975"/>
            <a:ext cx="83874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5e8c4c3c12_0_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33725" y="1262875"/>
            <a:ext cx="10685100" cy="56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5e8c4c3c12_0_89"/>
          <p:cNvSpPr txBox="1"/>
          <p:nvPr>
            <p:ph type="title"/>
          </p:nvPr>
        </p:nvSpPr>
        <p:spPr>
          <a:xfrm>
            <a:off x="2449325" y="795125"/>
            <a:ext cx="42240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CUSTOM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5e8c4c3c12_0_92"/>
          <p:cNvPicPr preferRelativeResize="0"/>
          <p:nvPr/>
        </p:nvPicPr>
        <p:blipFill rotWithShape="1">
          <a:blip r:embed="rId2">
            <a:alphaModFix/>
          </a:blip>
          <a:srcRect b="0" l="67427" r="0" t="0"/>
          <a:stretch/>
        </p:blipFill>
        <p:spPr>
          <a:xfrm>
            <a:off x="0" y="2723300"/>
            <a:ext cx="880649" cy="21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5e8c4c3c12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975" y="0"/>
            <a:ext cx="4030025" cy="301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5e8c4c3c12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8175" y="4754925"/>
            <a:ext cx="1026301" cy="2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5e8c4c3c12_0_92"/>
          <p:cNvSpPr txBox="1"/>
          <p:nvPr>
            <p:ph type="title"/>
          </p:nvPr>
        </p:nvSpPr>
        <p:spPr>
          <a:xfrm>
            <a:off x="521725" y="1084650"/>
            <a:ext cx="80319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42B549"/>
              </a:buClr>
              <a:buSzPts val="1800"/>
              <a:buFont typeface="Roboto"/>
              <a:buNone/>
              <a:defRPr sz="1800"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Clr>
                <a:srgbClr val="42B549"/>
              </a:buClr>
              <a:buFont typeface="Roboto"/>
              <a:buNone/>
              <a:defRPr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Clr>
                <a:srgbClr val="42B549"/>
              </a:buClr>
              <a:buFont typeface="Roboto"/>
              <a:buNone/>
              <a:defRPr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Clr>
                <a:srgbClr val="42B549"/>
              </a:buClr>
              <a:buFont typeface="Roboto"/>
              <a:buNone/>
              <a:defRPr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Clr>
                <a:srgbClr val="42B549"/>
              </a:buClr>
              <a:buFont typeface="Roboto"/>
              <a:buNone/>
              <a:defRPr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Clr>
                <a:srgbClr val="42B549"/>
              </a:buClr>
              <a:buFont typeface="Roboto"/>
              <a:buNone/>
              <a:defRPr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Clr>
                <a:srgbClr val="42B549"/>
              </a:buClr>
              <a:buFont typeface="Roboto"/>
              <a:buNone/>
              <a:defRPr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Clr>
                <a:srgbClr val="42B549"/>
              </a:buClr>
              <a:buFont typeface="Roboto"/>
              <a:buNone/>
              <a:defRPr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Clr>
                <a:srgbClr val="42B549"/>
              </a:buClr>
              <a:buFont typeface="Roboto"/>
              <a:buNone/>
              <a:defRPr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g5e8c4c3c12_0_92"/>
          <p:cNvSpPr txBox="1"/>
          <p:nvPr>
            <p:ph idx="2" type="title"/>
          </p:nvPr>
        </p:nvSpPr>
        <p:spPr>
          <a:xfrm>
            <a:off x="390350" y="394475"/>
            <a:ext cx="61236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2B54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B5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B5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B5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B5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B5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B5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B5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B54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8c4c3c12_0_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g5e8c4c3c12_0_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g5e8c4c3c12_0_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e8c4c3c12_0_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g5e8c4c3c12_0_10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g5e8c4c3c12_0_10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g5e8c4c3c12_0_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8c4c3c12_0_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g5e8c4c3c12_0_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e8c4c3c12_0_1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g5e8c4c3c12_0_1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g5e8c4c3c12_0_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8c4c3c12_0_1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" name="Google Shape;128;g5e8c4c3c12_0_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e8c4c3c12_0_1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e8c4c3c12_0_1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g5e8c4c3c12_0_1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g5e8c4c3c12_0_1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g5e8c4c3c12_0_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8c4c3c12_0_1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7" name="Google Shape;137;g5e8c4c3c12_0_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8c4c3c12_0_1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g5e8c4c3c12_0_1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g5e8c4c3c12_0_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8c4c3c12_0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g5e8c4c3c12_0_66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50" name="Google Shape;150;g5e8c4c3c12_0_66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5e8c4c3c12_0_66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5e8c4c3c12_0_66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5e8c4c3c12_0_66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5e8c4c3c12_0_66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g5e8c4c3c12_0_66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g5e8c4c3c12_0_66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g5e8c4c3c12_0_6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8c4c3c12_0_6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8c4c3c12_0_6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g5e8c4c3c12_0_6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g5e8c4c3c12_0_6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65" name="Google Shape;165;g5e8c4c3c12_0_6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5e8c4c3c12_0_6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5e8c4c3c12_0_68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5e8c4c3c12_0_6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5e8c4c3c12_0_6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g5e8c4c3c12_0_68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g5e8c4c3c12_0_6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g5e8c4c3c12_0_692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74" name="Google Shape;174;g5e8c4c3c12_0_692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5e8c4c3c12_0_692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5e8c4c3c12_0_69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5e8c4c3c12_0_692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5e8c4c3c12_0_692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g5e8c4c3c12_0_6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g5e8c4c3c12_0_6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g5e8c4c3c12_0_6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8c4c3c12_0_70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g5e8c4c3c12_0_70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g5e8c4c3c12_0_70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g5e8c4c3c12_0_7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8c4c3c12_0_70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g5e8c4c3c12_0_70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g5e8c4c3c12_0_7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g5e8c4c3c12_0_7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93" name="Google Shape;193;g5e8c4c3c12_0_7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5e8c4c3c12_0_7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5e8c4c3c12_0_7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5e8c4c3c12_0_7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5e8c4c3c12_0_7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g5e8c4c3c12_0_71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g5e8c4c3c12_0_7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e8c4c3c12_0_72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g5e8c4c3c12_0_72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g5e8c4c3c12_0_72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g5e8c4c3c12_0_72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g5e8c4c3c12_0_7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g5e8c4c3c12_0_7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e8c4c3c12_0_72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9" name="Google Shape;209;g5e8c4c3c12_0_7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g5e8c4c3c12_0_7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2" name="Google Shape;212;g5e8c4c3c12_0_73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5e8c4c3c12_0_73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5e8c4c3c12_0_73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5e8c4c3c12_0_73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5e8c4c3c12_0_73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g5e8c4c3c12_0_730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g5e8c4c3c12_0_730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g5e8c4c3c12_0_7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" name="Google Shape;26;p3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3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5" name="Google Shape;35;p3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3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36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3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4" name="Google Shape;54;p3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7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3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3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e8c4c3c12_0_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g5e8c4c3c12_0_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g5e8c4c3c12_0_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8c4c3c12_0_6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g5e8c4c3c12_0_66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" name="Google Shape;147;g5e8c4c3c12_0_66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2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developer.android.com/reference/androidx/constraintlayout/widget/ConstraintLayout.html" TargetMode="External"/><Relationship Id="rId6" Type="http://schemas.openxmlformats.org/officeDocument/2006/relationships/hyperlink" Target="https://developer.android.com/reference/androidx/constraintlayout/widget/ConstraintLayout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9.gif"/><Relationship Id="rId6" Type="http://schemas.openxmlformats.org/officeDocument/2006/relationships/image" Target="../media/image45.gif"/><Relationship Id="rId7" Type="http://schemas.openxmlformats.org/officeDocument/2006/relationships/image" Target="../media/image42.gif"/><Relationship Id="rId8" Type="http://schemas.openxmlformats.org/officeDocument/2006/relationships/image" Target="../media/image4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3.gif"/><Relationship Id="rId6" Type="http://schemas.openxmlformats.org/officeDocument/2006/relationships/image" Target="../media/image3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26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e8c4c3c12_0_65"/>
          <p:cNvSpPr txBox="1"/>
          <p:nvPr>
            <p:ph type="title"/>
          </p:nvPr>
        </p:nvSpPr>
        <p:spPr>
          <a:xfrm>
            <a:off x="3080150" y="1645625"/>
            <a:ext cx="58098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0" lang="en" sz="3000"/>
              <a:t>Deep Dive Into Constraint Layout</a:t>
            </a:r>
            <a:endParaRPr b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e76a79e98_0_0"/>
          <p:cNvSpPr txBox="1"/>
          <p:nvPr>
            <p:ph idx="4294967295" type="title"/>
          </p:nvPr>
        </p:nvSpPr>
        <p:spPr>
          <a:xfrm>
            <a:off x="311700" y="568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View Inspector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343" name="Google Shape;343;g5e76a79e98_0_0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5e76a79e98_0_0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45" name="Google Shape;345;g5e76a79e98_0_0"/>
          <p:cNvSpPr txBox="1"/>
          <p:nvPr/>
        </p:nvSpPr>
        <p:spPr>
          <a:xfrm>
            <a:off x="311700" y="1297600"/>
            <a:ext cx="40968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Margin values appear on all four sides. Change a margin by clicking the value and choosing a different value.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Inner</a:t>
            </a: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lines indicate the </a:t>
            </a: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constrained width and length.(fixed, match constraints and wrap content)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sliders to change the horizontal and vertical constraint bias for elements with opposing constraints.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measure of space between the element and the layout's border is known as the </a:t>
            </a:r>
            <a:r>
              <a:rPr i="1"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constraint bias</a:t>
            </a: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g5e76a79e9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000" y="511088"/>
            <a:ext cx="23717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5e76a79e9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7000" y="2406275"/>
            <a:ext cx="2371725" cy="200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g5e76a79e98_0_0"/>
          <p:cNvCxnSpPr/>
          <p:nvPr/>
        </p:nvCxnSpPr>
        <p:spPr>
          <a:xfrm rot="10800000">
            <a:off x="4273825" y="820675"/>
            <a:ext cx="2007600" cy="535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49" name="Google Shape;349;g5e76a79e98_0_0"/>
          <p:cNvCxnSpPr/>
          <p:nvPr/>
        </p:nvCxnSpPr>
        <p:spPr>
          <a:xfrm flipH="1" rot="10800000">
            <a:off x="6443950" y="706000"/>
            <a:ext cx="1826100" cy="525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0" name="Google Shape;350;g5e76a79e98_0_0"/>
          <p:cNvCxnSpPr/>
          <p:nvPr/>
        </p:nvCxnSpPr>
        <p:spPr>
          <a:xfrm flipH="1" rot="10800000">
            <a:off x="6472625" y="2828625"/>
            <a:ext cx="1548900" cy="401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" name="Google Shape;351;g5e76a79e98_0_0"/>
          <p:cNvSpPr txBox="1"/>
          <p:nvPr/>
        </p:nvSpPr>
        <p:spPr>
          <a:xfrm>
            <a:off x="3126475" y="618775"/>
            <a:ext cx="1358400" cy="20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wrap_content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g5e76a79e98_0_0"/>
          <p:cNvSpPr txBox="1"/>
          <p:nvPr/>
        </p:nvSpPr>
        <p:spPr>
          <a:xfrm>
            <a:off x="8260850" y="511100"/>
            <a:ext cx="612000" cy="28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fixed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g5e76a79e98_0_0"/>
          <p:cNvSpPr txBox="1"/>
          <p:nvPr/>
        </p:nvSpPr>
        <p:spPr>
          <a:xfrm>
            <a:off x="7558725" y="2532100"/>
            <a:ext cx="1585200" cy="40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match_constraint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e8c4c3c12_0_318"/>
          <p:cNvSpPr txBox="1"/>
          <p:nvPr>
            <p:ph idx="4294967295" type="title"/>
          </p:nvPr>
        </p:nvSpPr>
        <p:spPr>
          <a:xfrm>
            <a:off x="311700" y="395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Match constraint - Properties</a:t>
            </a:r>
            <a:endParaRPr sz="2400"/>
          </a:p>
        </p:txBody>
      </p:sp>
      <p:pic>
        <p:nvPicPr>
          <p:cNvPr id="359" name="Google Shape;359;g5e8c4c3c12_0_318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5e8c4c3c12_0_318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graphicFrame>
        <p:nvGraphicFramePr>
          <p:cNvPr id="361" name="Google Shape;361;g5e8c4c3c12_0_318"/>
          <p:cNvGraphicFramePr/>
          <p:nvPr/>
        </p:nvGraphicFramePr>
        <p:xfrm>
          <a:off x="267725" y="124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{CCB94410-F768-43DF-9293-95FF6D0FFD09}</a:tableStyleId>
              </a:tblPr>
              <a:tblGrid>
                <a:gridCol w="3636775"/>
                <a:gridCol w="3636775"/>
              </a:tblGrid>
              <a:tr h="79735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AutoNum type="arabicParenR"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layout_constraintWidth_min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Roboto"/>
                        <a:buAutoNum type="arabicParenR"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layout_constraintHeight_min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: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To define min width or height respecting constraints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25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AutoNum type="arabicParenR"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layout_constraintWidth_percent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AutoNum type="arabicParenR"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layout_constraintHeight_percent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define width or height in percentage with respect to parent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175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AutoNum type="arabicParenR"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layout_constraintWidth_max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Roboto"/>
                        <a:buAutoNum type="arabicParenR"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layout_constraintHeight_max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To define max width or height respecting constraints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25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layout_constraintwidth_default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layout_constraintheight_default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Spread, Wrap, Percent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e8c4c3c12_0_401"/>
          <p:cNvSpPr txBox="1"/>
          <p:nvPr>
            <p:ph idx="4294967295" type="body"/>
          </p:nvPr>
        </p:nvSpPr>
        <p:spPr>
          <a:xfrm>
            <a:off x="355500" y="802475"/>
            <a:ext cx="85206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also define one dimension of a widget as a ratio of the other one.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</a:t>
            </a:r>
            <a:r>
              <a:rPr b="1" lang="en" sz="1000"/>
              <a:t>    &lt;Button android:layout_width="wrap_content"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                 android:layout_height="0dp"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                  app:layout_constraintDimensionRatio="1:1" /&gt;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 constrain one specific side based on the dimensions of another, you can pre append W," or H, to constrain the width or height respectively.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       &lt;Button android:layout_width="0dp"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                  android:layout_height="0dp"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                  app:layout_constraintDimensionRatio="H,16:9"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                  app:layout_constraintBottom_toBottomOf="parent"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                  app:layout_constraintTop_toTopOf="parent"/&gt;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(Toggle aspect ratio constraint also available in editor layout)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       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67" name="Google Shape;367;g5e8c4c3c12_0_401"/>
          <p:cNvSpPr txBox="1"/>
          <p:nvPr>
            <p:ph idx="4294967295" type="title"/>
          </p:nvPr>
        </p:nvSpPr>
        <p:spPr>
          <a:xfrm>
            <a:off x="355500" y="2672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Ratio</a:t>
            </a:r>
            <a:endParaRPr sz="2400"/>
          </a:p>
        </p:txBody>
      </p:sp>
      <p:pic>
        <p:nvPicPr>
          <p:cNvPr id="368" name="Google Shape;368;g5e8c4c3c12_0_401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5e8c4c3c12_0_401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70" name="Google Shape;370;g5e8c4c3c12_0_4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4350" y="2408025"/>
            <a:ext cx="2712900" cy="16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e8c4c3c12_0_485"/>
          <p:cNvSpPr txBox="1"/>
          <p:nvPr>
            <p:ph idx="4294967295" type="body"/>
          </p:nvPr>
        </p:nvSpPr>
        <p:spPr>
          <a:xfrm>
            <a:off x="355500" y="802475"/>
            <a:ext cx="50016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To align the baseline of multiple textviews, regardless of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their text sizes.  </a:t>
            </a:r>
            <a:r>
              <a:rPr b="1" lang="en" sz="1400">
                <a:solidFill>
                  <a:srgbClr val="000000"/>
                </a:solidFill>
              </a:rPr>
              <a:t>app:layout_constraintBaseline_toBaselineOf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76" name="Google Shape;376;g5e8c4c3c12_0_485"/>
          <p:cNvSpPr txBox="1"/>
          <p:nvPr>
            <p:ph idx="4294967295" type="title"/>
          </p:nvPr>
        </p:nvSpPr>
        <p:spPr>
          <a:xfrm>
            <a:off x="355500" y="2351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Baseline</a:t>
            </a:r>
            <a:endParaRPr sz="2400"/>
          </a:p>
        </p:txBody>
      </p:sp>
      <p:pic>
        <p:nvPicPr>
          <p:cNvPr id="377" name="Google Shape;377;g5e8c4c3c12_0_485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5e8c4c3c12_0_485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79" name="Google Shape;379;g5e8c4c3c12_0_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875" y="836450"/>
            <a:ext cx="3143050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5e8c4c3c12_0_485"/>
          <p:cNvSpPr txBox="1"/>
          <p:nvPr>
            <p:ph idx="4294967295" type="title"/>
          </p:nvPr>
        </p:nvSpPr>
        <p:spPr>
          <a:xfrm>
            <a:off x="268675" y="2304150"/>
            <a:ext cx="1973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Gone Margin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sp>
        <p:nvSpPr>
          <p:cNvPr id="381" name="Google Shape;381;g5e8c4c3c12_0_485"/>
          <p:cNvSpPr txBox="1"/>
          <p:nvPr>
            <p:ph idx="4294967295" type="body"/>
          </p:nvPr>
        </p:nvSpPr>
        <p:spPr>
          <a:xfrm>
            <a:off x="268675" y="3259725"/>
            <a:ext cx="50016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New attributes available to specify another margin when a targeted view constraint is gone.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e8c4c3c12_0_571"/>
          <p:cNvSpPr txBox="1"/>
          <p:nvPr>
            <p:ph idx="4294967295" type="title"/>
          </p:nvPr>
        </p:nvSpPr>
        <p:spPr>
          <a:xfrm>
            <a:off x="133850" y="234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950"/>
              <a:t>Circular Constraints</a:t>
            </a:r>
            <a:endParaRPr b="1"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>
              <a:highlight>
                <a:schemeClr val="dk1"/>
              </a:highlight>
            </a:endParaRPr>
          </a:p>
        </p:txBody>
      </p:sp>
      <p:pic>
        <p:nvPicPr>
          <p:cNvPr id="387" name="Google Shape;387;g5e8c4c3c12_0_571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5e8c4c3c12_0_571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89" name="Google Shape;389;g5e8c4c3c12_0_5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200" y="-12"/>
            <a:ext cx="2354525" cy="23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5e8c4c3c12_0_5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2200" y="2311588"/>
            <a:ext cx="2350008" cy="235000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5e8c4c3c12_0_571"/>
          <p:cNvSpPr txBox="1"/>
          <p:nvPr/>
        </p:nvSpPr>
        <p:spPr>
          <a:xfrm>
            <a:off x="133850" y="1123425"/>
            <a:ext cx="63555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widget center relative to another widget center, at an angle and a distance.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layout_constraintCircle</a:t>
            </a:r>
            <a:r>
              <a:rPr lang="en"/>
              <a:t>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layout_constraintCircleRadius</a:t>
            </a:r>
            <a:r>
              <a:rPr lang="en"/>
              <a:t> 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layout_constraintCircleAngle</a:t>
            </a:r>
            <a:r>
              <a:rPr lang="en"/>
              <a:t> :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e76a79e98_0_153"/>
          <p:cNvSpPr txBox="1"/>
          <p:nvPr>
            <p:ph idx="4294967295" type="title"/>
          </p:nvPr>
        </p:nvSpPr>
        <p:spPr>
          <a:xfrm>
            <a:off x="423825" y="342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400"/>
              <a:t>Chains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397" name="Google Shape;397;g5e76a79e98_0_153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5e76a79e98_0_153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99" name="Google Shape;399;g5e76a79e98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188" y="738175"/>
            <a:ext cx="471487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5e76a79e98_0_153"/>
          <p:cNvSpPr txBox="1"/>
          <p:nvPr/>
        </p:nvSpPr>
        <p:spPr>
          <a:xfrm>
            <a:off x="134075" y="906850"/>
            <a:ext cx="40155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 chain is a group of views that are linked to each other with bi-directional position constraints. The views within a chain can be distributed either vertically or horizontally.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74930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Spread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749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Spread inside: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749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Weighted: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CHAIN_SPREAD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mode, if some widgets are set to 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MATCH_CONSTRAINT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749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Packed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e8c4c3c12_0_656"/>
          <p:cNvSpPr txBox="1"/>
          <p:nvPr>
            <p:ph idx="4294967295" type="title"/>
          </p:nvPr>
        </p:nvSpPr>
        <p:spPr>
          <a:xfrm>
            <a:off x="471550" y="285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Guidelines</a:t>
            </a:r>
            <a:endParaRPr b="1"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06" name="Google Shape;406;g5e8c4c3c12_0_656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5e8c4c3c12_0_656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408" name="Google Shape;408;g5e8c4c3c12_0_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0250" y="531863"/>
            <a:ext cx="2356856" cy="37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5e8c4c3c12_0_656"/>
          <p:cNvSpPr txBox="1"/>
          <p:nvPr/>
        </p:nvSpPr>
        <p:spPr>
          <a:xfrm>
            <a:off x="476975" y="1204475"/>
            <a:ext cx="54174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Virtual helper anchors that won’t be displayed in your app,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are only used for layout purposes.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layout_constraintGuide_begin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layout_constraintGuide_end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layout_constraintGuide_percent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e7a094b86_4_11"/>
          <p:cNvSpPr txBox="1"/>
          <p:nvPr>
            <p:ph idx="4294967295" type="title"/>
          </p:nvPr>
        </p:nvSpPr>
        <p:spPr>
          <a:xfrm>
            <a:off x="217925" y="-187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Barriers and Groups</a:t>
            </a:r>
            <a:endParaRPr b="1"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15" name="Google Shape;415;g5e7a094b86_4_11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5e7a094b86_4_11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417" name="Google Shape;417;g5e7a094b86_4_11"/>
          <p:cNvSpPr txBox="1"/>
          <p:nvPr/>
        </p:nvSpPr>
        <p:spPr>
          <a:xfrm>
            <a:off x="165325" y="717525"/>
            <a:ext cx="51306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Barriers: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References multiple widgets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Creates a virtual guideline based on the most extreme widget on the specified side.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Also takes position of gone views in consideration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Groups: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Sometimes you need to show or hide several elements at once. To support this, Constraint Layout added </a:t>
            </a:r>
            <a:r>
              <a:rPr b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groups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8" name="Google Shape;418;g5e7a094b86_4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925" y="1378850"/>
            <a:ext cx="3576402" cy="24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5f50f25162_0_5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5f50f25162_0_5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425" name="Google Shape;425;g5f50f25162_0_5"/>
          <p:cNvSpPr txBox="1"/>
          <p:nvPr/>
        </p:nvSpPr>
        <p:spPr>
          <a:xfrm>
            <a:off x="165325" y="717525"/>
            <a:ext cx="79026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100">
                <a:solidFill>
                  <a:srgbClr val="37474F"/>
                </a:solidFill>
                <a:highlight>
                  <a:srgbClr val="F1F3F4"/>
                </a:highlight>
                <a:latin typeface="Roboto Mono"/>
                <a:ea typeface="Roboto Mono"/>
                <a:cs typeface="Roboto Mono"/>
                <a:sym typeface="Roboto Mono"/>
              </a:rPr>
              <a:t>Placeholder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provides a virtual object which can position an existing object.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the id of another view is set on a placeholder (using </a:t>
            </a:r>
            <a:r>
              <a:rPr i="1" lang="en" sz="1100">
                <a:solidFill>
                  <a:srgbClr val="37474F"/>
                </a:solidFill>
                <a:highlight>
                  <a:srgbClr val="F1F3F4"/>
                </a:highlight>
                <a:latin typeface="Roboto Mono"/>
                <a:ea typeface="Roboto Mono"/>
                <a:cs typeface="Roboto Mono"/>
                <a:sym typeface="Roboto Mono"/>
              </a:rPr>
              <a:t>setContent()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), the placeholder effectively becomes the content view. If the content view exist on the screen it is treated as gone from its original location.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E8BF6A"/>
                </a:solidFill>
              </a:rPr>
              <a:t>                    </a:t>
            </a:r>
            <a:r>
              <a:rPr lang="en" sz="1450">
                <a:solidFill>
                  <a:srgbClr val="E8BF6A"/>
                </a:solidFill>
                <a:highlight>
                  <a:srgbClr val="2B2B2B"/>
                </a:highlight>
              </a:rPr>
              <a:t>&lt;androidx.constraintlayout.widget.Placeholder</a:t>
            </a:r>
            <a:endParaRPr sz="145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g5f50f25162_0_5"/>
          <p:cNvSpPr txBox="1"/>
          <p:nvPr>
            <p:ph idx="4294967295" type="title"/>
          </p:nvPr>
        </p:nvSpPr>
        <p:spPr>
          <a:xfrm>
            <a:off x="165325" y="182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400"/>
              <a:t>Placeholders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5e7a094b86_2_665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5e7a094b86_2_665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433" name="Google Shape;433;g5e7a094b86_2_665"/>
          <p:cNvSpPr txBox="1"/>
          <p:nvPr/>
        </p:nvSpPr>
        <p:spPr>
          <a:xfrm>
            <a:off x="165325" y="717525"/>
            <a:ext cx="51306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Contains all of the constraints of all the views in the layout.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is the constraint layout minus the view part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llows you to define programmatically a set of constraints to be used with</a:t>
            </a:r>
            <a:r>
              <a:rPr lang="en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ConstraintLayout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be created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a R.layout.* object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cnset.clone(context, R.layout.layout1);</a:t>
            </a:r>
            <a:endParaRPr sz="1000"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another ConstraintLayout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cnset.clone(cnstrtlayout);</a:t>
            </a:r>
            <a:endParaRPr sz="1000"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directly from XML file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cnset.load(context, R.xml.mainxml);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g5e7a094b86_2_665"/>
          <p:cNvSpPr txBox="1"/>
          <p:nvPr>
            <p:ph idx="4294967295" type="title"/>
          </p:nvPr>
        </p:nvSpPr>
        <p:spPr>
          <a:xfrm>
            <a:off x="165325" y="182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400"/>
              <a:t>Constraint Sets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sp>
        <p:nvSpPr>
          <p:cNvPr id="435" name="Google Shape;435;g5e7a094b86_2_665"/>
          <p:cNvSpPr txBox="1"/>
          <p:nvPr/>
        </p:nvSpPr>
        <p:spPr>
          <a:xfrm>
            <a:off x="4903075" y="717525"/>
            <a:ext cx="3934200" cy="4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public class MainActivity extends AppCompatActivity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highlight>
                  <a:srgbClr val="C9DAF8"/>
                </a:highlight>
                <a:latin typeface="Roboto Mono"/>
                <a:ea typeface="Roboto Mono"/>
                <a:cs typeface="Roboto Mono"/>
                <a:sym typeface="Roboto Mono"/>
              </a:rPr>
              <a:t>ConstraintSet mConstraintSet1 = new ConstraintSet();     ConstraintSet mConstraintSet2 = new ConstraintSet();     ConstraintLayout mConstraintLayout; </a:t>
            </a:r>
            <a:br>
              <a:rPr lang="en" sz="900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9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boolean mOld = true;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protected void onCreate(Bundle savedInstanceState)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super.onCreate(savedInstanceState);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Context context = this;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mConstraintSet2.clone(context, R.layout.state2);</a:t>
            </a:r>
            <a:endParaRPr sz="900"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setContentView(R.layout.state1);</a:t>
            </a:r>
            <a:endParaRPr sz="900"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mConstraintLayout</a:t>
            </a: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findViewById(R.id.activity_main);</a:t>
            </a:r>
            <a:endParaRPr sz="900"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mConstraintSet1.clone(mConstraintLayout); </a:t>
            </a:r>
            <a:endParaRPr sz="900"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public void foo(View view)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if (mOld = !mOld) {</a:t>
            </a:r>
            <a:endParaRPr sz="900"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mConstraintSet1.applyTo(mConstraintLayout);</a:t>
            </a:r>
            <a:b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}  else </a:t>
            </a: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mConstraintSet2.applyTo(mConstraintLayout);</a:t>
            </a:r>
            <a:b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900">
                <a:latin typeface="Roboto Mono"/>
                <a:ea typeface="Roboto Mono"/>
                <a:cs typeface="Roboto Mono"/>
                <a:sym typeface="Roboto Mono"/>
              </a:rPr>
            </a:b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5e7a094b86_2_684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5e7a094b86_2_684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442" name="Google Shape;442;g5e7a094b86_2_684"/>
          <p:cNvSpPr txBox="1"/>
          <p:nvPr/>
        </p:nvSpPr>
        <p:spPr>
          <a:xfrm>
            <a:off x="165325" y="717525"/>
            <a:ext cx="51306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connect()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 (int startID,int startSide,int endID,int endSide,int margin)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startID- view to be constrained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startSide- side of view to be constrained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endID- id of view to be constrained to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endSide- side of view to constrained to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margin- margin between sides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setVisibility()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createHorizontalChain()</a:t>
            </a:r>
            <a:endParaRPr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constrainDefaultWidth()</a:t>
            </a:r>
            <a:endParaRPr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g5e7a094b86_2_684"/>
          <p:cNvSpPr txBox="1"/>
          <p:nvPr>
            <p:ph idx="4294967295" type="title"/>
          </p:nvPr>
        </p:nvSpPr>
        <p:spPr>
          <a:xfrm>
            <a:off x="165325" y="182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400"/>
              <a:t>Constraint Sets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sp>
        <p:nvSpPr>
          <p:cNvPr id="444" name="Google Shape;444;g5e7a094b86_2_684"/>
          <p:cNvSpPr txBox="1"/>
          <p:nvPr/>
        </p:nvSpPr>
        <p:spPr>
          <a:xfrm>
            <a:off x="5602475" y="717525"/>
            <a:ext cx="3227400" cy="4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        	constraintSet2.connect(R.id.iv_photographer, ConstraintSet.TOP, R.id.expanding_bg, ConstraintSet.BOTTOM,0) </a:t>
            </a:r>
            <a:b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constraintSet2.setVisibility(R.id.title_name, View.VISIBLE)</a:t>
            </a:r>
            <a:b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mConstraintSet2.applyTo(mConstraintLay</a:t>
            </a:r>
            <a:r>
              <a:rPr lang="en" sz="900">
                <a:highlight>
                  <a:srgbClr val="CFE2F3"/>
                </a:highlight>
                <a:latin typeface="Roboto Mono"/>
                <a:ea typeface="Roboto Mono"/>
                <a:cs typeface="Roboto Mono"/>
                <a:sym typeface="Roboto Mono"/>
              </a:rPr>
              <a:t>out); </a:t>
            </a:r>
            <a:endParaRPr sz="900">
              <a:highlight>
                <a:srgbClr val="CFE2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5e7a094b86_2_700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5e7a094b86_2_700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451" name="Google Shape;451;g5e7a094b86_2_700"/>
          <p:cNvSpPr txBox="1"/>
          <p:nvPr>
            <p:ph idx="4294967295" type="title"/>
          </p:nvPr>
        </p:nvSpPr>
        <p:spPr>
          <a:xfrm>
            <a:off x="165325" y="182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400"/>
              <a:t>Animations using Constraint Layout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452" name="Google Shape;452;g5e7a094b86_2_7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125" y="869925"/>
            <a:ext cx="2571750" cy="38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5e7a094b86_2_7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3837" y="869925"/>
            <a:ext cx="2158299" cy="3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5e7a094b86_2_7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3875" y="869925"/>
            <a:ext cx="2213824" cy="3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5e7a094b86_2_7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869925"/>
            <a:ext cx="2213825" cy="3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5f50f25162_0_18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5f50f25162_0_18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462" name="Google Shape;462;g5f50f25162_0_18"/>
          <p:cNvSpPr txBox="1"/>
          <p:nvPr/>
        </p:nvSpPr>
        <p:spPr>
          <a:xfrm>
            <a:off x="1889375" y="195900"/>
            <a:ext cx="6110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FCA06"/>
                </a:solidFill>
                <a:latin typeface="Roboto"/>
                <a:ea typeface="Roboto"/>
                <a:cs typeface="Roboto"/>
                <a:sym typeface="Roboto"/>
              </a:rPr>
              <a:t>About the Speakers</a:t>
            </a:r>
            <a:endParaRPr b="1" sz="4800">
              <a:solidFill>
                <a:srgbClr val="3FCA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FCA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3" name="Google Shape;463;g5f50f25162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122" y="1686373"/>
            <a:ext cx="1470900" cy="1465708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1020000" dist="28575">
              <a:srgbClr val="000000">
                <a:alpha val="70000"/>
              </a:srgbClr>
            </a:outerShdw>
          </a:effectLst>
        </p:spPr>
      </p:pic>
      <p:pic>
        <p:nvPicPr>
          <p:cNvPr id="464" name="Google Shape;464;g5f50f2516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4855" y="1646721"/>
            <a:ext cx="1470900" cy="1470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5" name="Google Shape;465;g5f50f25162_0_18"/>
          <p:cNvSpPr txBox="1"/>
          <p:nvPr/>
        </p:nvSpPr>
        <p:spPr>
          <a:xfrm>
            <a:off x="2546325" y="3325310"/>
            <a:ext cx="1976100" cy="85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Pranay Mohapatra</a:t>
            </a:r>
            <a:br>
              <a:rPr lang="en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Senior Software Engineer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6" name="Google Shape;466;g5f50f25162_0_18"/>
          <p:cNvSpPr txBox="1"/>
          <p:nvPr/>
        </p:nvSpPr>
        <p:spPr>
          <a:xfrm>
            <a:off x="4964483" y="3325275"/>
            <a:ext cx="1633200" cy="47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Abhishek Jain</a:t>
            </a:r>
            <a:br>
              <a:rPr lang="en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Software Engineer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5e8c4c3c12_0_743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5e8c4c3c12_0_743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473" name="Google Shape;473;g5e8c4c3c12_0_743"/>
          <p:cNvSpPr txBox="1"/>
          <p:nvPr/>
        </p:nvSpPr>
        <p:spPr>
          <a:xfrm>
            <a:off x="2610000" y="1311850"/>
            <a:ext cx="38958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FCA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g5e8c4c3c12_0_7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4075" y="539125"/>
            <a:ext cx="5719025" cy="42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5e8c4c3c12_0_7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0" y="33977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5e8c4c3c12_0_7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4400" y="335775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g5e8c4c3c12_0_132"/>
          <p:cNvGrpSpPr/>
          <p:nvPr/>
        </p:nvGrpSpPr>
        <p:grpSpPr>
          <a:xfrm>
            <a:off x="330275" y="710380"/>
            <a:ext cx="4049550" cy="1110510"/>
            <a:chOff x="3977400" y="973693"/>
            <a:chExt cx="4049550" cy="1165890"/>
          </a:xfrm>
        </p:grpSpPr>
        <p:grpSp>
          <p:nvGrpSpPr>
            <p:cNvPr id="234" name="Google Shape;234;g5e8c4c3c12_0_132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235" name="Google Shape;235;g5e8c4c3c12_0_132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6" name="Google Shape;236;g5e8c4c3c12_0_132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37" name="Google Shape;237;g5e8c4c3c12_0_132"/>
            <p:cNvSpPr txBox="1"/>
            <p:nvPr/>
          </p:nvSpPr>
          <p:spPr>
            <a:xfrm>
              <a:off x="5298750" y="1140990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Measure</a:t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g5e8c4c3c12_0_132"/>
            <p:cNvSpPr txBox="1"/>
            <p:nvPr/>
          </p:nvSpPr>
          <p:spPr>
            <a:xfrm>
              <a:off x="5262725" y="139980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Take measurement of each view</a:t>
              </a: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g5e8c4c3c12_0_132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" name="Google Shape;240;g5e8c4c3c12_0_132"/>
          <p:cNvGrpSpPr/>
          <p:nvPr/>
        </p:nvGrpSpPr>
        <p:grpSpPr>
          <a:xfrm>
            <a:off x="1085800" y="2774111"/>
            <a:ext cx="3258000" cy="955046"/>
            <a:chOff x="4732925" y="1136817"/>
            <a:chExt cx="3258000" cy="1002673"/>
          </a:xfrm>
        </p:grpSpPr>
        <p:grpSp>
          <p:nvGrpSpPr>
            <p:cNvPr id="241" name="Google Shape;241;g5e8c4c3c12_0_132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242" name="Google Shape;242;g5e8c4c3c12_0_132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3" name="Google Shape;243;g5e8c4c3c12_0_132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44" name="Google Shape;244;g5e8c4c3c12_0_132"/>
            <p:cNvSpPr txBox="1"/>
            <p:nvPr/>
          </p:nvSpPr>
          <p:spPr>
            <a:xfrm>
              <a:off x="5262725" y="1136817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Draw</a:t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g5e8c4c3c12_0_132"/>
            <p:cNvSpPr txBox="1"/>
            <p:nvPr/>
          </p:nvSpPr>
          <p:spPr>
            <a:xfrm>
              <a:off x="5201775" y="1511986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Actual Drawing happen via sending commands to GPU as per the calculation in first two steps</a:t>
              </a: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6" name="Google Shape;246;g5e8c4c3c12_0_132"/>
          <p:cNvGrpSpPr/>
          <p:nvPr/>
        </p:nvGrpSpPr>
        <p:grpSpPr>
          <a:xfrm>
            <a:off x="1085800" y="1823033"/>
            <a:ext cx="3197075" cy="951074"/>
            <a:chOff x="4732925" y="1140987"/>
            <a:chExt cx="3197075" cy="998503"/>
          </a:xfrm>
        </p:grpSpPr>
        <p:grpSp>
          <p:nvGrpSpPr>
            <p:cNvPr id="247" name="Google Shape;247;g5e8c4c3c12_0_132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248" name="Google Shape;248;g5e8c4c3c12_0_132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9" name="Google Shape;249;g5e8c4c3c12_0_132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50" name="Google Shape;250;g5e8c4c3c12_0_132"/>
            <p:cNvSpPr txBox="1"/>
            <p:nvPr/>
          </p:nvSpPr>
          <p:spPr>
            <a:xfrm>
              <a:off x="5201800" y="1180912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Layout</a:t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g5e8c4c3c12_0_132"/>
            <p:cNvSpPr txBox="1"/>
            <p:nvPr/>
          </p:nvSpPr>
          <p:spPr>
            <a:xfrm>
              <a:off x="5201800" y="1496842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Calculate the position of each children view</a:t>
              </a: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52" name="Google Shape;252;g5e8c4c3c12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684000"/>
            <a:ext cx="4183830" cy="34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5e8c4c3c12_0_132"/>
          <p:cNvSpPr txBox="1"/>
          <p:nvPr/>
        </p:nvSpPr>
        <p:spPr>
          <a:xfrm>
            <a:off x="2118175" y="134250"/>
            <a:ext cx="4273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View Drawing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e7a094b86_2_647"/>
          <p:cNvSpPr txBox="1"/>
          <p:nvPr>
            <p:ph idx="4294967295" type="body"/>
          </p:nvPr>
        </p:nvSpPr>
        <p:spPr>
          <a:xfrm>
            <a:off x="387900" y="1328200"/>
            <a:ext cx="8520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3FCA06"/>
              </a:buClr>
              <a:buSzPts val="1400"/>
              <a:buChar char="-"/>
            </a:pPr>
            <a:r>
              <a:rPr lang="en" sz="1400" u="sng">
                <a:solidFill>
                  <a:srgbClr val="3FCA06"/>
                </a:solidFill>
              </a:rPr>
              <a:t>Deep nested view hierarchies do not perform well</a:t>
            </a:r>
            <a:endParaRPr sz="1400" u="sng">
              <a:solidFill>
                <a:srgbClr val="3FCA06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CA06"/>
              </a:buClr>
              <a:buSzPts val="1400"/>
              <a:buChar char="-"/>
            </a:pPr>
            <a:r>
              <a:rPr lang="en" sz="1400" u="sng">
                <a:solidFill>
                  <a:srgbClr val="3FCA06"/>
                </a:solidFill>
              </a:rPr>
              <a:t>Customization is limited</a:t>
            </a:r>
            <a:endParaRPr sz="1400" u="sng">
              <a:solidFill>
                <a:srgbClr val="3FCA06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CA06"/>
              </a:buClr>
              <a:buSzPts val="1400"/>
              <a:buChar char="-"/>
            </a:pPr>
            <a:r>
              <a:rPr lang="en" sz="1400" u="sng">
                <a:solidFill>
                  <a:srgbClr val="3FCA06"/>
                </a:solidFill>
              </a:rPr>
              <a:t>Animations are not easy</a:t>
            </a:r>
            <a:endParaRPr sz="1400" u="sng">
              <a:solidFill>
                <a:srgbClr val="3FCA06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9" name="Google Shape;259;g5e7a094b86_2_647"/>
          <p:cNvSpPr txBox="1"/>
          <p:nvPr>
            <p:ph idx="4294967295" type="title"/>
          </p:nvPr>
        </p:nvSpPr>
        <p:spPr>
          <a:xfrm>
            <a:off x="502550" y="570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Problems with Standard Layouts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60" name="Google Shape;260;g5e7a094b86_2_647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5e7a094b86_2_647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"/>
          <p:cNvSpPr txBox="1"/>
          <p:nvPr>
            <p:ph idx="4294967295" type="title"/>
          </p:nvPr>
        </p:nvSpPr>
        <p:spPr>
          <a:xfrm>
            <a:off x="304425" y="235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Constraint Layout vs Others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67" name="Google Shape;267;p2"/>
          <p:cNvPicPr preferRelativeResize="0"/>
          <p:nvPr/>
        </p:nvPicPr>
        <p:blipFill rotWithShape="1">
          <a:blip r:embed="rId3">
            <a:alphaModFix/>
          </a:blip>
          <a:srcRect b="0" l="327" r="326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"/>
          <p:cNvPicPr preferRelativeResize="0"/>
          <p:nvPr/>
        </p:nvPicPr>
        <p:blipFill rotWithShape="1">
          <a:blip r:embed="rId4">
            <a:alphaModFix/>
          </a:blip>
          <a:srcRect b="19408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9" name="Google Shape;26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23150"/>
            <a:ext cx="2136665" cy="37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8050" y="923163"/>
            <a:ext cx="3861249" cy="26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" title="Points scored"/>
          <p:cNvPicPr preferRelativeResize="0"/>
          <p:nvPr/>
        </p:nvPicPr>
        <p:blipFill rotWithShape="1">
          <a:blip r:embed="rId7">
            <a:alphaModFix/>
          </a:blip>
          <a:srcRect b="-8108" l="0" r="0" t="0"/>
          <a:stretch/>
        </p:blipFill>
        <p:spPr>
          <a:xfrm>
            <a:off x="2448338" y="923150"/>
            <a:ext cx="3861249" cy="25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"/>
          <p:cNvSpPr txBox="1"/>
          <p:nvPr/>
        </p:nvSpPr>
        <p:spPr>
          <a:xfrm>
            <a:off x="2538675" y="3438725"/>
            <a:ext cx="322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Measure - 0.327 vs 0.180 ms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Draw - 0.703 vs 0.615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2596350" y="3549775"/>
            <a:ext cx="32202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- 44.745ms vs 23.980ms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1699" y="923150"/>
            <a:ext cx="1768604" cy="37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41690" y="923175"/>
            <a:ext cx="1571293" cy="4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e7a094b86_2_5"/>
          <p:cNvSpPr txBox="1"/>
          <p:nvPr>
            <p:ph idx="4294967295" type="title"/>
          </p:nvPr>
        </p:nvSpPr>
        <p:spPr>
          <a:xfrm>
            <a:off x="311700" y="2282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Constraint Layout vs Others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81" name="Google Shape;281;g5e7a094b86_2_5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5e7a094b86_2_5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83" name="Google Shape;283;g5e7a094b86_2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5875"/>
            <a:ext cx="2148743" cy="37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5e7a094b86_2_5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3550" y="915875"/>
            <a:ext cx="4009350" cy="247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5e7a094b86_2_5"/>
          <p:cNvSpPr txBox="1"/>
          <p:nvPr/>
        </p:nvSpPr>
        <p:spPr>
          <a:xfrm>
            <a:off x="2538675" y="3438725"/>
            <a:ext cx="322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Measure - 0.139 vs 0.146 ms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Draw - 0.0424 vs 0.0216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g5e7a094b86_2_5" title="Char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3550" y="942963"/>
            <a:ext cx="4075725" cy="252014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5e7a094b86_2_5"/>
          <p:cNvSpPr txBox="1"/>
          <p:nvPr/>
        </p:nvSpPr>
        <p:spPr>
          <a:xfrm>
            <a:off x="2614875" y="4048325"/>
            <a:ext cx="32202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- 24.365 vs 11.704 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Standard Deviation really low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i="1" lang="en" sz="1200">
                <a:highlight>
                  <a:srgbClr val="C9DAF8"/>
                </a:highlight>
                <a:latin typeface="Roboto"/>
                <a:ea typeface="Roboto"/>
                <a:cs typeface="Roboto"/>
                <a:sym typeface="Roboto"/>
              </a:rPr>
              <a:t>11.418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 sz="1200">
                <a:highlight>
                  <a:srgbClr val="C9DAF8"/>
                </a:highlight>
                <a:latin typeface="Roboto"/>
                <a:ea typeface="Roboto"/>
                <a:cs typeface="Roboto"/>
                <a:sym typeface="Roboto"/>
              </a:rPr>
              <a:t>11.134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i="1" lang="en" sz="1200">
                <a:highlight>
                  <a:srgbClr val="C9DAF8"/>
                </a:highlight>
                <a:latin typeface="Roboto"/>
                <a:ea typeface="Roboto"/>
                <a:cs typeface="Roboto"/>
                <a:sym typeface="Roboto"/>
              </a:rPr>
              <a:t>11.197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i="1" lang="en" sz="1200">
                <a:highlight>
                  <a:srgbClr val="C9DAF8"/>
                </a:highlight>
                <a:latin typeface="Roboto"/>
                <a:ea typeface="Roboto"/>
                <a:cs typeface="Roboto"/>
                <a:sym typeface="Roboto"/>
              </a:rPr>
              <a:t>13.29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i="1" lang="en" sz="1200">
                <a:highlight>
                  <a:srgbClr val="C9DAF8"/>
                </a:highlight>
                <a:latin typeface="Roboto"/>
                <a:ea typeface="Roboto"/>
                <a:cs typeface="Roboto"/>
                <a:sym typeface="Roboto"/>
              </a:rPr>
              <a:t>11.480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…..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5e7a094b86_2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5300" y="915875"/>
            <a:ext cx="2347990" cy="37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5e7a094b86_2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5300" y="942975"/>
            <a:ext cx="23480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8c4c3c12_0_232"/>
          <p:cNvSpPr txBox="1"/>
          <p:nvPr>
            <p:ph idx="4294967295" type="title"/>
          </p:nvPr>
        </p:nvSpPr>
        <p:spPr>
          <a:xfrm>
            <a:off x="189950" y="196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Constraints :-</a:t>
            </a:r>
            <a:endParaRPr/>
          </a:p>
        </p:txBody>
      </p:sp>
      <p:pic>
        <p:nvPicPr>
          <p:cNvPr id="295" name="Google Shape;295;g5e8c4c3c12_0_232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71225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5e8c4c3c12_0_232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97" name="Google Shape;297;g5e8c4c3c12_0_232"/>
          <p:cNvSpPr txBox="1"/>
          <p:nvPr/>
        </p:nvSpPr>
        <p:spPr>
          <a:xfrm>
            <a:off x="5087825" y="731750"/>
            <a:ext cx="3327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g5e8c4c3c12_0_232"/>
          <p:cNvSpPr txBox="1"/>
          <p:nvPr/>
        </p:nvSpPr>
        <p:spPr>
          <a:xfrm>
            <a:off x="335650" y="1240688"/>
            <a:ext cx="4296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1579B"/>
                </a:solidFill>
                <a:highlight>
                  <a:srgbClr val="E1F5FE"/>
                </a:highlight>
                <a:latin typeface="Roboto"/>
                <a:ea typeface="Roboto"/>
                <a:cs typeface="Roboto"/>
                <a:sym typeface="Roboto"/>
              </a:rPr>
              <a:t>Constraints allow you to position a given widget relative to another one. For Example:-</a:t>
            </a:r>
            <a:endParaRPr sz="1050">
              <a:solidFill>
                <a:srgbClr val="01579B"/>
              </a:solidFill>
              <a:highlight>
                <a:srgbClr val="E1F5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1579B"/>
              </a:solidFill>
              <a:highlight>
                <a:srgbClr val="E1F5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g5e8c4c3c12_0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50" y="1989375"/>
            <a:ext cx="4176625" cy="14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5e8c4c3c12_0_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275" y="196550"/>
            <a:ext cx="2908725" cy="40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5e8c4c3c12_0_232"/>
          <p:cNvSpPr txBox="1"/>
          <p:nvPr/>
        </p:nvSpPr>
        <p:spPr>
          <a:xfrm>
            <a:off x="578250" y="3427325"/>
            <a:ext cx="5184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A4145"/>
                </a:solidFill>
                <a:highlight>
                  <a:srgbClr val="F7FAFB"/>
                </a:highlight>
                <a:latin typeface="Roboto"/>
                <a:ea typeface="Roboto"/>
                <a:cs typeface="Roboto"/>
                <a:sym typeface="Roboto"/>
              </a:rPr>
              <a:t>layout_constraint[SourceAnchor]_[TargetAnchor]="[TargetId]"</a:t>
            </a:r>
            <a:endParaRPr b="1" sz="1300">
              <a:solidFill>
                <a:srgbClr val="3A4145"/>
              </a:solidFill>
              <a:highlight>
                <a:srgbClr val="F7FAF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" marR="254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A4145"/>
              </a:solidFill>
              <a:highlight>
                <a:srgbClr val="F7FAF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e76a79e98_0_60"/>
          <p:cNvSpPr txBox="1"/>
          <p:nvPr>
            <p:ph idx="4294967295" type="title"/>
          </p:nvPr>
        </p:nvSpPr>
        <p:spPr>
          <a:xfrm>
            <a:off x="311700" y="568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Layout Editor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307" name="Google Shape;307;g5e76a79e98_0_60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5e76a79e98_0_60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09" name="Google Shape;309;g5e76a79e98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8575" y="1307125"/>
            <a:ext cx="5520399" cy="31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5e76a79e98_0_60"/>
          <p:cNvSpPr txBox="1"/>
          <p:nvPr/>
        </p:nvSpPr>
        <p:spPr>
          <a:xfrm>
            <a:off x="210175" y="1266575"/>
            <a:ext cx="26721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Figure shows the Layout Editor's components: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Toolbar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Palette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Design view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Blueprint view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Component Tree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76a79e98_0_82"/>
          <p:cNvSpPr txBox="1"/>
          <p:nvPr>
            <p:ph idx="4294967295" type="title"/>
          </p:nvPr>
        </p:nvSpPr>
        <p:spPr>
          <a:xfrm>
            <a:off x="311700" y="568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Toolbar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316" name="Google Shape;316;g5e76a79e98_0_82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0" y="4860500"/>
            <a:ext cx="9144001" cy="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5e76a79e98_0_82"/>
          <p:cNvPicPr preferRelativeResize="0"/>
          <p:nvPr/>
        </p:nvPicPr>
        <p:blipFill rotWithShape="1">
          <a:blip r:embed="rId4">
            <a:alphaModFix/>
          </a:blip>
          <a:srcRect b="19409" l="0" r="0" t="23438"/>
          <a:stretch/>
        </p:blipFill>
        <p:spPr>
          <a:xfrm>
            <a:off x="42600" y="4911825"/>
            <a:ext cx="912600" cy="2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18" name="Google Shape;318;g5e76a79e98_0_82"/>
          <p:cNvSpPr txBox="1"/>
          <p:nvPr/>
        </p:nvSpPr>
        <p:spPr>
          <a:xfrm>
            <a:off x="210175" y="1266575"/>
            <a:ext cx="2672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igure shows the toolbar components</a:t>
            </a: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g5e76a79e98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275" y="2271713"/>
            <a:ext cx="5754374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5e76a79e98_0_82"/>
          <p:cNvSpPr txBox="1"/>
          <p:nvPr/>
        </p:nvSpPr>
        <p:spPr>
          <a:xfrm>
            <a:off x="572800" y="2593000"/>
            <a:ext cx="1250100" cy="36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View options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g5e76a79e98_0_82"/>
          <p:cNvSpPr txBox="1"/>
          <p:nvPr/>
        </p:nvSpPr>
        <p:spPr>
          <a:xfrm>
            <a:off x="955200" y="3279988"/>
            <a:ext cx="1364700" cy="28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Auto connect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g5e76a79e98_0_82"/>
          <p:cNvSpPr txBox="1"/>
          <p:nvPr/>
        </p:nvSpPr>
        <p:spPr>
          <a:xfrm>
            <a:off x="2266725" y="3627000"/>
            <a:ext cx="1450500" cy="28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Default margins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g5e76a79e98_0_82"/>
          <p:cNvSpPr txBox="1"/>
          <p:nvPr/>
        </p:nvSpPr>
        <p:spPr>
          <a:xfrm>
            <a:off x="3717213" y="3909900"/>
            <a:ext cx="1622100" cy="28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Clear constraints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g5e76a79e98_0_82"/>
          <p:cNvSpPr txBox="1"/>
          <p:nvPr/>
        </p:nvSpPr>
        <p:spPr>
          <a:xfrm>
            <a:off x="5725850" y="3950400"/>
            <a:ext cx="1250100" cy="20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Infer Constraints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g5e76a79e98_0_82"/>
          <p:cNvSpPr txBox="1"/>
          <p:nvPr/>
        </p:nvSpPr>
        <p:spPr>
          <a:xfrm>
            <a:off x="7209825" y="3909900"/>
            <a:ext cx="1288200" cy="36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Align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g5e76a79e98_0_82"/>
          <p:cNvSpPr txBox="1"/>
          <p:nvPr/>
        </p:nvSpPr>
        <p:spPr>
          <a:xfrm>
            <a:off x="7920675" y="3562900"/>
            <a:ext cx="1164300" cy="28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Guidelines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7" name="Google Shape;327;g5e76a79e98_0_82"/>
          <p:cNvCxnSpPr>
            <a:endCxn id="320" idx="3"/>
          </p:cNvCxnSpPr>
          <p:nvPr/>
        </p:nvCxnSpPr>
        <p:spPr>
          <a:xfrm flipH="1">
            <a:off x="1822900" y="2707450"/>
            <a:ext cx="1202400" cy="6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28" name="Google Shape;328;g5e76a79e98_0_82"/>
          <p:cNvCxnSpPr/>
          <p:nvPr/>
        </p:nvCxnSpPr>
        <p:spPr>
          <a:xfrm flipH="1">
            <a:off x="2061375" y="2764775"/>
            <a:ext cx="1412400" cy="68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29" name="Google Shape;329;g5e76a79e98_0_82"/>
          <p:cNvCxnSpPr>
            <a:endCxn id="322" idx="0"/>
          </p:cNvCxnSpPr>
          <p:nvPr/>
        </p:nvCxnSpPr>
        <p:spPr>
          <a:xfrm flipH="1">
            <a:off x="2991975" y="2691900"/>
            <a:ext cx="897000" cy="93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0" name="Google Shape;330;g5e76a79e98_0_82"/>
          <p:cNvCxnSpPr>
            <a:endCxn id="323" idx="0"/>
          </p:cNvCxnSpPr>
          <p:nvPr/>
        </p:nvCxnSpPr>
        <p:spPr>
          <a:xfrm>
            <a:off x="4227663" y="2774400"/>
            <a:ext cx="300600" cy="113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1" name="Google Shape;331;g5e76a79e98_0_82"/>
          <p:cNvCxnSpPr/>
          <p:nvPr/>
        </p:nvCxnSpPr>
        <p:spPr>
          <a:xfrm>
            <a:off x="4533025" y="2669350"/>
            <a:ext cx="1440900" cy="147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2" name="Google Shape;332;g5e76a79e98_0_82"/>
          <p:cNvCxnSpPr>
            <a:endCxn id="325" idx="1"/>
          </p:cNvCxnSpPr>
          <p:nvPr/>
        </p:nvCxnSpPr>
        <p:spPr>
          <a:xfrm>
            <a:off x="4933725" y="2707350"/>
            <a:ext cx="2276100" cy="138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3" name="Google Shape;333;g5e76a79e98_0_82"/>
          <p:cNvCxnSpPr>
            <a:endCxn id="326" idx="0"/>
          </p:cNvCxnSpPr>
          <p:nvPr/>
        </p:nvCxnSpPr>
        <p:spPr>
          <a:xfrm>
            <a:off x="5797725" y="2739100"/>
            <a:ext cx="2705100" cy="82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34" name="Google Shape;334;g5e76a79e98_0_82"/>
          <p:cNvSpPr txBox="1"/>
          <p:nvPr/>
        </p:nvSpPr>
        <p:spPr>
          <a:xfrm>
            <a:off x="2266725" y="1266575"/>
            <a:ext cx="1440900" cy="32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Design Surface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Google Shape;335;g5e76a79e98_0_82"/>
          <p:cNvCxnSpPr>
            <a:stCxn id="334" idx="2"/>
          </p:cNvCxnSpPr>
          <p:nvPr/>
        </p:nvCxnSpPr>
        <p:spPr>
          <a:xfrm>
            <a:off x="2987175" y="1590875"/>
            <a:ext cx="123900" cy="82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36" name="Google Shape;336;g5e76a79e98_0_82"/>
          <p:cNvSpPr txBox="1"/>
          <p:nvPr/>
        </p:nvSpPr>
        <p:spPr>
          <a:xfrm>
            <a:off x="3912750" y="1323825"/>
            <a:ext cx="1364700" cy="20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7" name="Google Shape;337;g5e76a79e98_0_82"/>
          <p:cNvCxnSpPr/>
          <p:nvPr/>
        </p:nvCxnSpPr>
        <p:spPr>
          <a:xfrm flipH="1">
            <a:off x="3721800" y="1638725"/>
            <a:ext cx="563100" cy="67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